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8" r:id="rId11"/>
    <p:sldId id="269" r:id="rId12"/>
    <p:sldId id="270" r:id="rId13"/>
    <p:sldId id="271" r:id="rId14"/>
    <p:sldId id="272" r:id="rId15"/>
    <p:sldId id="278" r:id="rId16"/>
    <p:sldId id="273" r:id="rId17"/>
    <p:sldId id="274" r:id="rId18"/>
    <p:sldId id="279" r:id="rId19"/>
    <p:sldId id="280" r:id="rId20"/>
    <p:sldId id="281" r:id="rId21"/>
    <p:sldId id="275" r:id="rId22"/>
    <p:sldId id="276" r:id="rId23"/>
    <p:sldId id="282" r:id="rId24"/>
    <p:sldId id="277" r:id="rId25"/>
    <p:sldId id="283" r:id="rId26"/>
    <p:sldId id="284" r:id="rId27"/>
    <p:sldId id="285" r:id="rId28"/>
    <p:sldId id="286"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10073-AA89-40D4-9996-9FAD9F9972B3}" type="datetimeFigureOut">
              <a:rPr lang="el-GR" smtClean="0"/>
              <a:pPr/>
              <a:t>29/3/2018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F3DD5-3A8E-42C4-8BD5-F1327FC426D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Consequently all</a:t>
            </a:r>
            <a:endParaRPr lang="el-GR"/>
          </a:p>
        </p:txBody>
      </p:sp>
      <p:sp>
        <p:nvSpPr>
          <p:cNvPr id="4" name="Slide Number Placeholder 3"/>
          <p:cNvSpPr>
            <a:spLocks noGrp="1"/>
          </p:cNvSpPr>
          <p:nvPr>
            <p:ph type="sldNum" sz="quarter" idx="10"/>
          </p:nvPr>
        </p:nvSpPr>
        <p:spPr/>
        <p:txBody>
          <a:bodyPr/>
          <a:lstStyle/>
          <a:p>
            <a:fld id="{833F3DD5-3A8E-42C4-8BD5-F1327FC426D3}"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2D762CA-047C-4ACC-92F2-0DDC47015C13}" type="datetime1">
              <a:rPr lang="el-GR" smtClean="0"/>
              <a:t>29/3/2018</a:t>
            </a:fld>
            <a:endParaRPr lang="el-GR"/>
          </a:p>
        </p:txBody>
      </p:sp>
      <p:sp>
        <p:nvSpPr>
          <p:cNvPr id="5" name="Footer Placeholder 4"/>
          <p:cNvSpPr>
            <a:spLocks noGrp="1"/>
          </p:cNvSpPr>
          <p:nvPr>
            <p:ph type="ftr" sz="quarter" idx="11"/>
          </p:nvPr>
        </p:nvSpPr>
        <p:spPr/>
        <p:txBody>
          <a:bodyPr/>
          <a:lstStyle/>
          <a:p>
            <a:r>
              <a:rPr lang="en-CA" smtClean="0"/>
              <a:t>CyMC</a:t>
            </a:r>
            <a:endParaRPr lang="el-GR"/>
          </a:p>
        </p:txBody>
      </p:sp>
      <p:sp>
        <p:nvSpPr>
          <p:cNvPr id="6" name="Slide Number Placeholder 5"/>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E4A5CD0-4352-4292-BC55-D752E8A0C920}" type="datetime1">
              <a:rPr lang="el-GR" smtClean="0"/>
              <a:t>29/3/2018</a:t>
            </a:fld>
            <a:endParaRPr lang="el-GR"/>
          </a:p>
        </p:txBody>
      </p:sp>
      <p:sp>
        <p:nvSpPr>
          <p:cNvPr id="5" name="Footer Placeholder 4"/>
          <p:cNvSpPr>
            <a:spLocks noGrp="1"/>
          </p:cNvSpPr>
          <p:nvPr>
            <p:ph type="ftr" sz="quarter" idx="11"/>
          </p:nvPr>
        </p:nvSpPr>
        <p:spPr/>
        <p:txBody>
          <a:bodyPr/>
          <a:lstStyle/>
          <a:p>
            <a:r>
              <a:rPr lang="en-CA" smtClean="0"/>
              <a:t>CyMC</a:t>
            </a:r>
            <a:endParaRPr lang="el-GR"/>
          </a:p>
        </p:txBody>
      </p:sp>
      <p:sp>
        <p:nvSpPr>
          <p:cNvPr id="6" name="Slide Number Placeholder 5"/>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40E483E-9D17-4F40-945D-E188CC3A7744}" type="datetime1">
              <a:rPr lang="el-GR" smtClean="0"/>
              <a:t>29/3/2018</a:t>
            </a:fld>
            <a:endParaRPr lang="el-GR"/>
          </a:p>
        </p:txBody>
      </p:sp>
      <p:sp>
        <p:nvSpPr>
          <p:cNvPr id="5" name="Footer Placeholder 4"/>
          <p:cNvSpPr>
            <a:spLocks noGrp="1"/>
          </p:cNvSpPr>
          <p:nvPr>
            <p:ph type="ftr" sz="quarter" idx="11"/>
          </p:nvPr>
        </p:nvSpPr>
        <p:spPr/>
        <p:txBody>
          <a:bodyPr/>
          <a:lstStyle/>
          <a:p>
            <a:r>
              <a:rPr lang="en-CA" smtClean="0"/>
              <a:t>CyMC</a:t>
            </a:r>
            <a:endParaRPr lang="el-GR"/>
          </a:p>
        </p:txBody>
      </p:sp>
      <p:sp>
        <p:nvSpPr>
          <p:cNvPr id="6" name="Slide Number Placeholder 5"/>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7AC0A84-66AA-41B8-B0D3-ECA4E8CF548C}" type="datetime1">
              <a:rPr lang="el-GR" smtClean="0"/>
              <a:t>29/3/2018</a:t>
            </a:fld>
            <a:endParaRPr lang="el-GR"/>
          </a:p>
        </p:txBody>
      </p:sp>
      <p:sp>
        <p:nvSpPr>
          <p:cNvPr id="5" name="Footer Placeholder 4"/>
          <p:cNvSpPr>
            <a:spLocks noGrp="1"/>
          </p:cNvSpPr>
          <p:nvPr>
            <p:ph type="ftr" sz="quarter" idx="11"/>
          </p:nvPr>
        </p:nvSpPr>
        <p:spPr/>
        <p:txBody>
          <a:bodyPr/>
          <a:lstStyle/>
          <a:p>
            <a:r>
              <a:rPr lang="en-CA" smtClean="0"/>
              <a:t>CyMC</a:t>
            </a:r>
            <a:endParaRPr lang="el-GR"/>
          </a:p>
        </p:txBody>
      </p:sp>
      <p:sp>
        <p:nvSpPr>
          <p:cNvPr id="6" name="Slide Number Placeholder 5"/>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DFBB0-D404-4D53-8B12-AB4C188CFA30}" type="datetime1">
              <a:rPr lang="el-GR" smtClean="0"/>
              <a:t>29/3/2018</a:t>
            </a:fld>
            <a:endParaRPr lang="el-GR"/>
          </a:p>
        </p:txBody>
      </p:sp>
      <p:sp>
        <p:nvSpPr>
          <p:cNvPr id="5" name="Footer Placeholder 4"/>
          <p:cNvSpPr>
            <a:spLocks noGrp="1"/>
          </p:cNvSpPr>
          <p:nvPr>
            <p:ph type="ftr" sz="quarter" idx="11"/>
          </p:nvPr>
        </p:nvSpPr>
        <p:spPr/>
        <p:txBody>
          <a:bodyPr/>
          <a:lstStyle/>
          <a:p>
            <a:r>
              <a:rPr lang="en-CA" smtClean="0"/>
              <a:t>CyMC</a:t>
            </a:r>
            <a:endParaRPr lang="el-GR"/>
          </a:p>
        </p:txBody>
      </p:sp>
      <p:sp>
        <p:nvSpPr>
          <p:cNvPr id="6" name="Slide Number Placeholder 5"/>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40D2FDC-5277-4B46-9799-93E89D1E103F}" type="datetime1">
              <a:rPr lang="el-GR" smtClean="0"/>
              <a:t>29/3/2018</a:t>
            </a:fld>
            <a:endParaRPr lang="el-GR"/>
          </a:p>
        </p:txBody>
      </p:sp>
      <p:sp>
        <p:nvSpPr>
          <p:cNvPr id="6" name="Footer Placeholder 5"/>
          <p:cNvSpPr>
            <a:spLocks noGrp="1"/>
          </p:cNvSpPr>
          <p:nvPr>
            <p:ph type="ftr" sz="quarter" idx="11"/>
          </p:nvPr>
        </p:nvSpPr>
        <p:spPr/>
        <p:txBody>
          <a:bodyPr/>
          <a:lstStyle/>
          <a:p>
            <a:r>
              <a:rPr lang="en-CA" smtClean="0"/>
              <a:t>CyMC</a:t>
            </a:r>
            <a:endParaRPr lang="el-GR"/>
          </a:p>
        </p:txBody>
      </p:sp>
      <p:sp>
        <p:nvSpPr>
          <p:cNvPr id="7" name="Slide Number Placeholder 6"/>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1616C90-B445-4307-BA35-412E5F0793C7}" type="datetime1">
              <a:rPr lang="el-GR" smtClean="0"/>
              <a:t>29/3/2018</a:t>
            </a:fld>
            <a:endParaRPr lang="el-GR"/>
          </a:p>
        </p:txBody>
      </p:sp>
      <p:sp>
        <p:nvSpPr>
          <p:cNvPr id="8" name="Footer Placeholder 7"/>
          <p:cNvSpPr>
            <a:spLocks noGrp="1"/>
          </p:cNvSpPr>
          <p:nvPr>
            <p:ph type="ftr" sz="quarter" idx="11"/>
          </p:nvPr>
        </p:nvSpPr>
        <p:spPr/>
        <p:txBody>
          <a:bodyPr/>
          <a:lstStyle/>
          <a:p>
            <a:r>
              <a:rPr lang="en-CA" smtClean="0"/>
              <a:t>CyMC</a:t>
            </a:r>
            <a:endParaRPr lang="el-GR"/>
          </a:p>
        </p:txBody>
      </p:sp>
      <p:sp>
        <p:nvSpPr>
          <p:cNvPr id="9" name="Slide Number Placeholder 8"/>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0409266-B0D5-4F9B-93D5-C29784023EE3}" type="datetime1">
              <a:rPr lang="el-GR" smtClean="0"/>
              <a:t>29/3/2018</a:t>
            </a:fld>
            <a:endParaRPr lang="el-GR"/>
          </a:p>
        </p:txBody>
      </p:sp>
      <p:sp>
        <p:nvSpPr>
          <p:cNvPr id="4" name="Footer Placeholder 3"/>
          <p:cNvSpPr>
            <a:spLocks noGrp="1"/>
          </p:cNvSpPr>
          <p:nvPr>
            <p:ph type="ftr" sz="quarter" idx="11"/>
          </p:nvPr>
        </p:nvSpPr>
        <p:spPr/>
        <p:txBody>
          <a:bodyPr/>
          <a:lstStyle/>
          <a:p>
            <a:r>
              <a:rPr lang="en-CA" smtClean="0"/>
              <a:t>CyMC</a:t>
            </a:r>
            <a:endParaRPr lang="el-GR"/>
          </a:p>
        </p:txBody>
      </p:sp>
      <p:sp>
        <p:nvSpPr>
          <p:cNvPr id="5" name="Slide Number Placeholder 4"/>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10094-9192-471F-B25E-CC0C83752539}" type="datetime1">
              <a:rPr lang="el-GR" smtClean="0"/>
              <a:t>29/3/2018</a:t>
            </a:fld>
            <a:endParaRPr lang="el-GR"/>
          </a:p>
        </p:txBody>
      </p:sp>
      <p:sp>
        <p:nvSpPr>
          <p:cNvPr id="3" name="Footer Placeholder 2"/>
          <p:cNvSpPr>
            <a:spLocks noGrp="1"/>
          </p:cNvSpPr>
          <p:nvPr>
            <p:ph type="ftr" sz="quarter" idx="11"/>
          </p:nvPr>
        </p:nvSpPr>
        <p:spPr/>
        <p:txBody>
          <a:bodyPr/>
          <a:lstStyle/>
          <a:p>
            <a:r>
              <a:rPr lang="en-CA" smtClean="0"/>
              <a:t>CyMC</a:t>
            </a:r>
            <a:endParaRPr lang="el-GR"/>
          </a:p>
        </p:txBody>
      </p:sp>
      <p:sp>
        <p:nvSpPr>
          <p:cNvPr id="4" name="Slide Number Placeholder 3"/>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F3FB7-54CF-44E7-A0B3-A85B2B48B83D}" type="datetime1">
              <a:rPr lang="el-GR" smtClean="0"/>
              <a:t>29/3/2018</a:t>
            </a:fld>
            <a:endParaRPr lang="el-GR"/>
          </a:p>
        </p:txBody>
      </p:sp>
      <p:sp>
        <p:nvSpPr>
          <p:cNvPr id="6" name="Footer Placeholder 5"/>
          <p:cNvSpPr>
            <a:spLocks noGrp="1"/>
          </p:cNvSpPr>
          <p:nvPr>
            <p:ph type="ftr" sz="quarter" idx="11"/>
          </p:nvPr>
        </p:nvSpPr>
        <p:spPr/>
        <p:txBody>
          <a:bodyPr/>
          <a:lstStyle/>
          <a:p>
            <a:r>
              <a:rPr lang="en-CA" smtClean="0"/>
              <a:t>CyMC</a:t>
            </a:r>
            <a:endParaRPr lang="el-GR"/>
          </a:p>
        </p:txBody>
      </p:sp>
      <p:sp>
        <p:nvSpPr>
          <p:cNvPr id="7" name="Slide Number Placeholder 6"/>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97478-C0C2-46D9-A023-76905AFEF2DF}" type="datetime1">
              <a:rPr lang="el-GR" smtClean="0"/>
              <a:t>29/3/2018</a:t>
            </a:fld>
            <a:endParaRPr lang="el-GR"/>
          </a:p>
        </p:txBody>
      </p:sp>
      <p:sp>
        <p:nvSpPr>
          <p:cNvPr id="6" name="Footer Placeholder 5"/>
          <p:cNvSpPr>
            <a:spLocks noGrp="1"/>
          </p:cNvSpPr>
          <p:nvPr>
            <p:ph type="ftr" sz="quarter" idx="11"/>
          </p:nvPr>
        </p:nvSpPr>
        <p:spPr/>
        <p:txBody>
          <a:bodyPr/>
          <a:lstStyle/>
          <a:p>
            <a:r>
              <a:rPr lang="en-CA" smtClean="0"/>
              <a:t>CyMC</a:t>
            </a:r>
            <a:endParaRPr lang="el-GR"/>
          </a:p>
        </p:txBody>
      </p:sp>
      <p:sp>
        <p:nvSpPr>
          <p:cNvPr id="7" name="Slide Number Placeholder 6"/>
          <p:cNvSpPr>
            <a:spLocks noGrp="1"/>
          </p:cNvSpPr>
          <p:nvPr>
            <p:ph type="sldNum" sz="quarter" idx="12"/>
          </p:nvPr>
        </p:nvSpPr>
        <p:spPr/>
        <p:txBody>
          <a:bodyPr/>
          <a:lstStyle/>
          <a:p>
            <a:fld id="{7428024A-8768-4104-89B7-3D472056BD1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416BE-F61D-4448-9A04-64F67B37BA85}" type="datetime1">
              <a:rPr lang="el-GR" smtClean="0"/>
              <a:t>29/3/2018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CyMC</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8024A-8768-4104-89B7-3D472056BD1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ath-games.eu/"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3.bp.blogspot.com/-g_Q4E8r8HYY/UN8ZWBpUJ8I/AAAAAAAAArY/3LumhWxFAZM/s1600/600px-Stomachion+4.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3107" t="861" r="12476" b="-399"/>
          <a:stretch>
            <a:fillRect/>
          </a:stretch>
        </p:blipFill>
        <p:spPr bwMode="auto">
          <a:xfrm>
            <a:off x="276130" y="260648"/>
            <a:ext cx="8544342" cy="6428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3447256"/>
          </a:xfrm>
        </p:spPr>
        <p:txBody>
          <a:bodyPr>
            <a:normAutofit/>
          </a:bodyPr>
          <a:lstStyle/>
          <a:p>
            <a:r>
              <a:rPr lang="en-US" sz="6000" dirty="0" smtClean="0"/>
              <a:t>The </a:t>
            </a:r>
            <a:r>
              <a:rPr lang="en-US" sz="6000" dirty="0" err="1" smtClean="0"/>
              <a:t>MathGames</a:t>
            </a:r>
            <a:r>
              <a:rPr lang="en-US" sz="6000" dirty="0" smtClean="0"/>
              <a:t> </a:t>
            </a:r>
            <a:br>
              <a:rPr lang="en-US" sz="6000" dirty="0" smtClean="0"/>
            </a:br>
            <a:r>
              <a:rPr lang="en-US" sz="6000" dirty="0" smtClean="0"/>
              <a:t>Methodology</a:t>
            </a:r>
            <a:endParaRPr lang="el-GR" sz="6000"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rmAutofit fontScale="90000"/>
          </a:bodyPr>
          <a:lstStyle/>
          <a:p>
            <a:pPr algn="l"/>
            <a:r>
              <a:rPr lang="en-US" dirty="0" smtClean="0"/>
              <a:t> </a:t>
            </a:r>
            <a:r>
              <a:rPr lang="en-US" sz="3300" dirty="0" smtClean="0"/>
              <a:t>In describing the </a:t>
            </a:r>
            <a:r>
              <a:rPr lang="en-US" sz="3300" dirty="0" err="1" smtClean="0"/>
              <a:t>MathGames</a:t>
            </a:r>
            <a:r>
              <a:rPr lang="en-US" sz="3300" dirty="0" smtClean="0"/>
              <a:t> Methodology  the following elements are proposed as a guiding framework</a:t>
            </a:r>
            <a:endParaRPr lang="el-GR" sz="3300" dirty="0"/>
          </a:p>
        </p:txBody>
      </p:sp>
      <p:sp>
        <p:nvSpPr>
          <p:cNvPr id="3" name="Content Placeholder 2"/>
          <p:cNvSpPr>
            <a:spLocks noGrp="1"/>
          </p:cNvSpPr>
          <p:nvPr>
            <p:ph idx="1"/>
          </p:nvPr>
        </p:nvSpPr>
        <p:spPr/>
        <p:txBody>
          <a:bodyPr>
            <a:normAutofit fontScale="92500" lnSpcReduction="20000"/>
          </a:bodyPr>
          <a:lstStyle/>
          <a:p>
            <a:pPr lvl="0"/>
            <a:r>
              <a:rPr lang="en-US" b="1" dirty="0" smtClean="0">
                <a:solidFill>
                  <a:srgbClr val="FF0000"/>
                </a:solidFill>
              </a:rPr>
              <a:t>The  </a:t>
            </a:r>
            <a:r>
              <a:rPr lang="en-US" b="1" dirty="0">
                <a:solidFill>
                  <a:srgbClr val="FF0000"/>
                </a:solidFill>
              </a:rPr>
              <a:t>context of the project</a:t>
            </a:r>
            <a:endParaRPr lang="el-GR" b="1" dirty="0">
              <a:solidFill>
                <a:srgbClr val="FF0000"/>
              </a:solidFill>
            </a:endParaRPr>
          </a:p>
          <a:p>
            <a:pPr lvl="0"/>
            <a:r>
              <a:rPr lang="en-US" b="1" dirty="0">
                <a:solidFill>
                  <a:schemeClr val="accent1"/>
                </a:solidFill>
              </a:rPr>
              <a:t>The determinants that provide the educational forum for exploiting games in the process of learning mathematics</a:t>
            </a:r>
            <a:endParaRPr lang="el-GR" b="1" dirty="0">
              <a:solidFill>
                <a:schemeClr val="accent1"/>
              </a:solidFill>
            </a:endParaRPr>
          </a:p>
          <a:p>
            <a:pPr lvl="0"/>
            <a:r>
              <a:rPr lang="en-US" b="1" dirty="0"/>
              <a:t>The indulging on the intellectual products of the project that can be used as tools for achieving the goals of the project</a:t>
            </a:r>
            <a:endParaRPr lang="el-GR" b="1" dirty="0"/>
          </a:p>
          <a:p>
            <a:pPr lvl="0"/>
            <a:r>
              <a:rPr lang="en-US" b="1" dirty="0">
                <a:solidFill>
                  <a:srgbClr val="7030A0"/>
                </a:solidFill>
              </a:rPr>
              <a:t>The process of designing approaches or lessons for exploiting the outputs of the project</a:t>
            </a:r>
            <a:endParaRPr lang="el-GR" b="1" dirty="0">
              <a:solidFill>
                <a:srgbClr val="7030A0"/>
              </a:solidFill>
            </a:endParaRPr>
          </a:p>
          <a:p>
            <a:pPr lvl="0"/>
            <a:r>
              <a:rPr lang="en-US" b="1" dirty="0">
                <a:solidFill>
                  <a:srgbClr val="002060"/>
                </a:solidFill>
              </a:rPr>
              <a:t>The consideration of   Managing and evaluating the learning activities </a:t>
            </a:r>
            <a:endParaRPr lang="el-GR" b="1" dirty="0">
              <a:solidFill>
                <a:srgbClr val="002060"/>
              </a:solidFill>
            </a:endParaRPr>
          </a:p>
          <a:p>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el-GR" dirty="0"/>
              <a:t/>
            </a:r>
            <a:br>
              <a:rPr lang="el-GR" dirty="0"/>
            </a:br>
            <a:r>
              <a:rPr lang="en-US" dirty="0" smtClean="0"/>
              <a:t/>
            </a:r>
            <a:br>
              <a:rPr lang="en-US" dirty="0" smtClean="0"/>
            </a:br>
            <a:r>
              <a:rPr lang="en-US" dirty="0" smtClean="0"/>
              <a:t/>
            </a:r>
            <a:br>
              <a:rPr lang="en-US" dirty="0" smtClean="0"/>
            </a:br>
            <a:r>
              <a:rPr lang="en-US" dirty="0" smtClean="0"/>
              <a:t>What </a:t>
            </a:r>
            <a:r>
              <a:rPr lang="en-US" dirty="0"/>
              <a:t>are the elements/  concepts that lie behind the Project and how do these form the context for a leaning methodology ?</a:t>
            </a:r>
            <a:endParaRPr lang="el-GR" dirty="0"/>
          </a:p>
        </p:txBody>
      </p:sp>
      <p:pic>
        <p:nvPicPr>
          <p:cNvPr id="4099" name="Picture 3" descr="C:\Users\User\AppData\Local\Microsoft\Windows\Temporary Internet Files\Content.IE5\0PQ1B6FE\1200px-Rubik's_cube_v3.svg[1].png"/>
          <p:cNvPicPr>
            <a:picLocks noChangeAspect="1" noChangeArrowheads="1"/>
          </p:cNvPicPr>
          <p:nvPr/>
        </p:nvPicPr>
        <p:blipFill>
          <a:blip r:embed="rId2" cstate="print"/>
          <a:srcRect/>
          <a:stretch>
            <a:fillRect/>
          </a:stretch>
        </p:blipFill>
        <p:spPr bwMode="auto">
          <a:xfrm>
            <a:off x="899593" y="-243407"/>
            <a:ext cx="2592288" cy="2862318"/>
          </a:xfrm>
          <a:prstGeom prst="rect">
            <a:avLst/>
          </a:prstGeom>
          <a:noFill/>
        </p:spPr>
      </p:pic>
      <p:pic>
        <p:nvPicPr>
          <p:cNvPr id="4101" name="Picture 5" descr="C:\Users\User\AppData\Local\Microsoft\Windows\Temporary Internet Files\Content.IE5\OIMYE347\math_clip_art_01[1].jpg"/>
          <p:cNvPicPr>
            <a:picLocks noChangeAspect="1" noChangeArrowheads="1"/>
          </p:cNvPicPr>
          <p:nvPr/>
        </p:nvPicPr>
        <p:blipFill>
          <a:blip r:embed="rId3" cstate="print"/>
          <a:srcRect/>
          <a:stretch>
            <a:fillRect/>
          </a:stretch>
        </p:blipFill>
        <p:spPr bwMode="auto">
          <a:xfrm>
            <a:off x="5856322" y="692696"/>
            <a:ext cx="1883286" cy="1584176"/>
          </a:xfrm>
          <a:prstGeom prst="rect">
            <a:avLst/>
          </a:prstGeom>
          <a:noFill/>
        </p:spPr>
      </p:pic>
      <p:sp>
        <p:nvSpPr>
          <p:cNvPr id="6" name="Footer Placeholder 5"/>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US" dirty="0" smtClean="0">
                <a:solidFill>
                  <a:srgbClr val="FF0000"/>
                </a:solidFill>
              </a:rPr>
              <a:t>Element 1 :</a:t>
            </a:r>
            <a:r>
              <a:rPr lang="en-US" dirty="0" smtClean="0"/>
              <a:t>The </a:t>
            </a:r>
            <a:r>
              <a:rPr lang="en-US" dirty="0"/>
              <a:t>context of the project</a:t>
            </a:r>
            <a:endParaRPr lang="el-GR" dirty="0"/>
          </a:p>
        </p:txBody>
      </p:sp>
      <p:sp>
        <p:nvSpPr>
          <p:cNvPr id="3" name="Content Placeholder 2"/>
          <p:cNvSpPr>
            <a:spLocks noGrp="1"/>
          </p:cNvSpPr>
          <p:nvPr>
            <p:ph idx="1"/>
          </p:nvPr>
        </p:nvSpPr>
        <p:spPr>
          <a:xfrm>
            <a:off x="457200" y="980728"/>
            <a:ext cx="8229600" cy="5544616"/>
          </a:xfrm>
        </p:spPr>
        <p:txBody>
          <a:bodyPr>
            <a:normAutofit fontScale="85000" lnSpcReduction="20000"/>
          </a:bodyPr>
          <a:lstStyle/>
          <a:p>
            <a:r>
              <a:rPr lang="en-US" dirty="0"/>
              <a:t>Mathematics</a:t>
            </a:r>
            <a:endParaRPr lang="el-GR" dirty="0"/>
          </a:p>
          <a:p>
            <a:r>
              <a:rPr lang="en-US" dirty="0"/>
              <a:t>Games</a:t>
            </a:r>
            <a:endParaRPr lang="el-GR" dirty="0"/>
          </a:p>
          <a:p>
            <a:pPr>
              <a:buNone/>
            </a:pPr>
            <a:r>
              <a:rPr lang="en-US" b="1" dirty="0">
                <a:solidFill>
                  <a:srgbClr val="002060"/>
                </a:solidFill>
              </a:rPr>
              <a:t>The Guiding  questions of the Project</a:t>
            </a:r>
            <a:r>
              <a:rPr lang="en-US" dirty="0"/>
              <a:t>.</a:t>
            </a:r>
            <a:endParaRPr lang="el-GR" dirty="0"/>
          </a:p>
          <a:p>
            <a:pPr lvl="0"/>
            <a:r>
              <a:rPr lang="en-GB" dirty="0"/>
              <a:t>How can we reduce the number of under skilled adults to promote social integration and participation into our society?</a:t>
            </a:r>
            <a:endParaRPr lang="el-GR" dirty="0"/>
          </a:p>
          <a:p>
            <a:pPr lvl="0"/>
            <a:r>
              <a:rPr lang="en-GB" dirty="0"/>
              <a:t>How can we increase incentives for adult training by using games?</a:t>
            </a:r>
            <a:endParaRPr lang="el-GR" dirty="0"/>
          </a:p>
          <a:p>
            <a:pPr lvl="0"/>
            <a:r>
              <a:rPr lang="en-GB" dirty="0"/>
              <a:t>How can we offer tailored learning opportunities to individual learners by using games?</a:t>
            </a:r>
            <a:endParaRPr lang="el-GR" dirty="0"/>
          </a:p>
          <a:p>
            <a:pPr lvl="0"/>
            <a:r>
              <a:rPr lang="en-GB" dirty="0"/>
              <a:t>How can we provide information on accessing to the services of adult learning?</a:t>
            </a:r>
            <a:endParaRPr lang="el-GR" dirty="0"/>
          </a:p>
          <a:p>
            <a:pPr lvl="0"/>
            <a:r>
              <a:rPr lang="en-GB" dirty="0"/>
              <a:t>How can we save traditional and famous games in different countries from being lost?</a:t>
            </a:r>
            <a:endParaRPr lang="el-GR" dirty="0"/>
          </a:p>
          <a:p>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Autofit/>
          </a:bodyPr>
          <a:lstStyle/>
          <a:p>
            <a:pPr algn="l"/>
            <a:r>
              <a:rPr lang="en-GB" sz="3200" dirty="0" smtClean="0"/>
              <a:t>The significance of this context  stems out of the central role that both </a:t>
            </a:r>
            <a:r>
              <a:rPr lang="en-GB" sz="3200" b="1" dirty="0" smtClean="0"/>
              <a:t>mathematics</a:t>
            </a:r>
            <a:r>
              <a:rPr lang="en-GB" sz="3200" dirty="0" smtClean="0"/>
              <a:t>, as well as </a:t>
            </a:r>
            <a:r>
              <a:rPr lang="en-GB" sz="3200" b="1" dirty="0" smtClean="0"/>
              <a:t>games</a:t>
            </a:r>
            <a:r>
              <a:rPr lang="en-GB" sz="3200" dirty="0" smtClean="0"/>
              <a:t> play in our life, not only now, with the extensive progress in science and technology but all the way from ancient time to today.  Just to stress this I would like to just to mention what </a:t>
            </a:r>
            <a:r>
              <a:rPr lang="en-US" sz="3200" dirty="0" smtClean="0"/>
              <a:t>Aeschylus, quotes in the “Prometheus Bound”. He points out  that besides the fire, which Prometheus gave to people, </a:t>
            </a:r>
            <a:r>
              <a:rPr lang="en-US" sz="3200" i="1" dirty="0" smtClean="0"/>
              <a:t>“And yes, I invented for them numbers, too, the most important science”. </a:t>
            </a:r>
            <a:r>
              <a:rPr lang="en-US" sz="3200" dirty="0" smtClean="0"/>
              <a:t>As for the games</a:t>
            </a:r>
            <a:r>
              <a:rPr lang="en-GB" sz="3200" dirty="0" smtClean="0"/>
              <a:t> the starting point of this presentation is very indicative</a:t>
            </a:r>
            <a:endParaRPr lang="el-GR" sz="3200"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en-US" dirty="0" smtClean="0"/>
              <a:t/>
            </a:r>
            <a:br>
              <a:rPr lang="en-US" dirty="0" smtClean="0"/>
            </a:br>
            <a:r>
              <a:rPr lang="en-US" dirty="0" smtClean="0"/>
              <a:t/>
            </a:r>
            <a:br>
              <a:rPr lang="en-US" dirty="0" smtClean="0"/>
            </a:br>
            <a:r>
              <a:rPr lang="en-US" dirty="0" smtClean="0"/>
              <a:t>The next issue refers to the factors that set the educational  forum of principals that guide the use of the games in the learning process. </a:t>
            </a:r>
            <a:endParaRPr lang="el-GR" dirty="0"/>
          </a:p>
        </p:txBody>
      </p:sp>
      <p:pic>
        <p:nvPicPr>
          <p:cNvPr id="3077" name="Picture 5" descr="C:\Users\User\AppData\Local\Microsoft\Windows\Temporary Internet Files\Content.IE5\OIMYE347\math[1].gif"/>
          <p:cNvPicPr>
            <a:picLocks noChangeAspect="1" noChangeArrowheads="1"/>
          </p:cNvPicPr>
          <p:nvPr/>
        </p:nvPicPr>
        <p:blipFill>
          <a:blip r:embed="rId2" cstate="print"/>
          <a:srcRect/>
          <a:stretch>
            <a:fillRect/>
          </a:stretch>
        </p:blipFill>
        <p:spPr bwMode="auto">
          <a:xfrm>
            <a:off x="467544" y="332656"/>
            <a:ext cx="1889760" cy="1676400"/>
          </a:xfrm>
          <a:prstGeom prst="rect">
            <a:avLst/>
          </a:prstGeom>
          <a:noFill/>
        </p:spPr>
      </p:pic>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smtClean="0">
                <a:solidFill>
                  <a:srgbClr val="FF0000"/>
                </a:solidFill>
              </a:rPr>
              <a:t>Element 2: </a:t>
            </a:r>
            <a:r>
              <a:rPr lang="en-US" sz="2700" dirty="0" smtClean="0"/>
              <a:t>The determinants that provide the educational forum for exploiting games in the process of learning mathematics</a:t>
            </a:r>
            <a:endParaRPr lang="el-GR" dirty="0"/>
          </a:p>
        </p:txBody>
      </p:sp>
      <p:sp>
        <p:nvSpPr>
          <p:cNvPr id="3" name="Content Placeholder 2"/>
          <p:cNvSpPr>
            <a:spLocks noGrp="1"/>
          </p:cNvSpPr>
          <p:nvPr>
            <p:ph idx="1"/>
          </p:nvPr>
        </p:nvSpPr>
        <p:spPr/>
        <p:txBody>
          <a:bodyPr/>
          <a:lstStyle/>
          <a:p>
            <a:pPr>
              <a:buNone/>
            </a:pPr>
            <a:r>
              <a:rPr lang="en-US" dirty="0" smtClean="0">
                <a:solidFill>
                  <a:srgbClr val="FF0000"/>
                </a:solidFill>
              </a:rPr>
              <a:t>Among these one should stress: </a:t>
            </a:r>
          </a:p>
          <a:p>
            <a:r>
              <a:rPr lang="en-US" dirty="0" smtClean="0"/>
              <a:t>The Goals of mathematics</a:t>
            </a:r>
            <a:endParaRPr lang="el-GR" dirty="0" smtClean="0"/>
          </a:p>
          <a:p>
            <a:r>
              <a:rPr lang="en-US" dirty="0" smtClean="0"/>
              <a:t>The Role of Games in Learning, in general, and Mathematics  in particular </a:t>
            </a:r>
            <a:endParaRPr lang="el-GR" dirty="0" smtClean="0"/>
          </a:p>
          <a:p>
            <a:r>
              <a:rPr lang="en-US" dirty="0" smtClean="0"/>
              <a:t>A set of cognitive and affective Factors that are influencing the process of learning mathematics</a:t>
            </a:r>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t>
            </a:r>
            <a:r>
              <a:rPr lang="en-US" sz="4000" dirty="0" smtClean="0">
                <a:solidFill>
                  <a:srgbClr val="FF0000"/>
                </a:solidFill>
              </a:rPr>
              <a:t>The main goals of mathematics education, are to prepare students to:</a:t>
            </a:r>
            <a:endParaRPr lang="el-GR" dirty="0">
              <a:solidFill>
                <a:srgbClr val="FF0000"/>
              </a:solidFill>
            </a:endParaRPr>
          </a:p>
        </p:txBody>
      </p:sp>
      <p:sp>
        <p:nvSpPr>
          <p:cNvPr id="3" name="Content Placeholder 2"/>
          <p:cNvSpPr>
            <a:spLocks noGrp="1"/>
          </p:cNvSpPr>
          <p:nvPr>
            <p:ph idx="1"/>
          </p:nvPr>
        </p:nvSpPr>
        <p:spPr/>
        <p:txBody>
          <a:bodyPr>
            <a:normAutofit/>
          </a:bodyPr>
          <a:lstStyle/>
          <a:p>
            <a:pPr lvl="0"/>
            <a:r>
              <a:rPr lang="en-US" dirty="0" smtClean="0"/>
              <a:t>Solve problems</a:t>
            </a:r>
            <a:endParaRPr lang="el-GR" dirty="0" smtClean="0"/>
          </a:p>
          <a:p>
            <a:pPr lvl="0"/>
            <a:r>
              <a:rPr lang="en-US" dirty="0" smtClean="0"/>
              <a:t>Communicate and reason </a:t>
            </a:r>
            <a:endParaRPr lang="el-GR" dirty="0" smtClean="0"/>
          </a:p>
          <a:p>
            <a:pPr lvl="0"/>
            <a:r>
              <a:rPr lang="en-US" dirty="0" smtClean="0"/>
              <a:t>Make connections between mathematics and its applications</a:t>
            </a:r>
            <a:endParaRPr lang="el-GR" dirty="0" smtClean="0"/>
          </a:p>
          <a:p>
            <a:pPr lvl="0"/>
            <a:r>
              <a:rPr lang="en-US" dirty="0" smtClean="0"/>
              <a:t>Become mathematically literate</a:t>
            </a:r>
            <a:endParaRPr lang="el-GR" dirty="0" smtClean="0"/>
          </a:p>
          <a:p>
            <a:pPr lvl="0"/>
            <a:r>
              <a:rPr lang="en-US" dirty="0" smtClean="0"/>
              <a:t>Appreciate and value mathematics</a:t>
            </a:r>
            <a:endParaRPr lang="el-GR" dirty="0" smtClean="0"/>
          </a:p>
          <a:p>
            <a:pPr lvl="0"/>
            <a:r>
              <a:rPr lang="en-US" dirty="0" smtClean="0"/>
              <a:t>Make informed decisions as contributors to society.</a:t>
            </a:r>
            <a:endParaRPr lang="el-GR" dirty="0" smtClean="0"/>
          </a:p>
          <a:p>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Expected Benefits from games in the process of learning mathematics</a:t>
            </a:r>
            <a:endParaRPr lang="el-GR" dirty="0"/>
          </a:p>
        </p:txBody>
      </p:sp>
      <p:sp>
        <p:nvSpPr>
          <p:cNvPr id="3" name="Content Placeholder 2"/>
          <p:cNvSpPr>
            <a:spLocks noGrp="1"/>
          </p:cNvSpPr>
          <p:nvPr>
            <p:ph idx="1"/>
          </p:nvPr>
        </p:nvSpPr>
        <p:spPr/>
        <p:txBody>
          <a:bodyPr>
            <a:normAutofit fontScale="85000" lnSpcReduction="20000"/>
          </a:bodyPr>
          <a:lstStyle/>
          <a:p>
            <a:r>
              <a:rPr lang="en-US" b="1" dirty="0" smtClean="0"/>
              <a:t>Creating Interest and Promoting Motivation</a:t>
            </a:r>
          </a:p>
          <a:p>
            <a:r>
              <a:rPr lang="en-US" b="1" dirty="0" smtClean="0"/>
              <a:t> Utilizing the Benefits That Games Provide in Engaging Learners in an Environment of Experiential and Active Learning</a:t>
            </a:r>
          </a:p>
          <a:p>
            <a:r>
              <a:rPr lang="en-US" b="1" dirty="0" smtClean="0"/>
              <a:t> Socializing the Persons Involved and Exploiting the Competition and Challenge Element</a:t>
            </a:r>
          </a:p>
          <a:p>
            <a:r>
              <a:rPr lang="en-US" b="1" dirty="0" smtClean="0"/>
              <a:t> Connecting to Real Life Situations</a:t>
            </a:r>
            <a:r>
              <a:rPr lang="en-US" dirty="0" smtClean="0"/>
              <a:t>.</a:t>
            </a:r>
            <a:endParaRPr lang="el-GR" dirty="0" smtClean="0"/>
          </a:p>
          <a:p>
            <a:r>
              <a:rPr lang="en-US" b="1" dirty="0" smtClean="0"/>
              <a:t>Developing a Happy and Joyful Environment</a:t>
            </a:r>
            <a:r>
              <a:rPr lang="en-US" dirty="0" smtClean="0"/>
              <a:t>.</a:t>
            </a:r>
            <a:endParaRPr lang="el-GR" dirty="0" smtClean="0"/>
          </a:p>
          <a:p>
            <a:r>
              <a:rPr lang="en-US" b="1" dirty="0" smtClean="0"/>
              <a:t>Utilizing the Design (Structure, Rules, Equipment, Problem Posing etc.) of a Game in Order to Develop an Appropriate Learning Approach</a:t>
            </a:r>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Cognitive and affective Factors that are influencing the process of learning mathematics</a:t>
            </a:r>
            <a:endParaRPr lang="el-GR" sz="3200" dirty="0"/>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FF0000"/>
                </a:solidFill>
              </a:rPr>
              <a:t>Such factors include </a:t>
            </a:r>
          </a:p>
          <a:p>
            <a:pPr>
              <a:buNone/>
            </a:pPr>
            <a:r>
              <a:rPr lang="en-US" b="1" dirty="0" smtClean="0"/>
              <a:t>Language Issues</a:t>
            </a:r>
            <a:endParaRPr lang="en-US" dirty="0" smtClean="0"/>
          </a:p>
          <a:p>
            <a:pPr>
              <a:buNone/>
            </a:pPr>
            <a:r>
              <a:rPr lang="en-US" b="1" dirty="0" smtClean="0"/>
              <a:t>Cognitive Factors</a:t>
            </a:r>
          </a:p>
          <a:p>
            <a:pPr>
              <a:buNone/>
            </a:pPr>
            <a:r>
              <a:rPr lang="en-US" b="1" dirty="0" smtClean="0"/>
              <a:t> </a:t>
            </a:r>
            <a:r>
              <a:rPr lang="en-US" b="1" dirty="0" err="1" smtClean="0"/>
              <a:t>Metacognitive</a:t>
            </a:r>
            <a:r>
              <a:rPr lang="en-US" b="1" dirty="0" smtClean="0"/>
              <a:t> Factors</a:t>
            </a:r>
          </a:p>
          <a:p>
            <a:pPr>
              <a:buNone/>
            </a:pPr>
            <a:r>
              <a:rPr lang="en-US" b="1" dirty="0" smtClean="0"/>
              <a:t> Motor Factors</a:t>
            </a:r>
            <a:r>
              <a:rPr lang="en-US" dirty="0" smtClean="0"/>
              <a:t>.</a:t>
            </a:r>
          </a:p>
          <a:p>
            <a:pPr>
              <a:buNone/>
            </a:pPr>
            <a:r>
              <a:rPr lang="en-US" dirty="0" smtClean="0"/>
              <a:t> </a:t>
            </a:r>
            <a:r>
              <a:rPr lang="en-US" b="1" dirty="0" smtClean="0"/>
              <a:t>Social and Emotional Factors</a:t>
            </a:r>
          </a:p>
          <a:p>
            <a:pPr>
              <a:buNone/>
            </a:pPr>
            <a:r>
              <a:rPr lang="en-US" b="1" dirty="0" smtClean="0"/>
              <a:t> Habits of Learning</a:t>
            </a:r>
          </a:p>
          <a:p>
            <a:pPr>
              <a:buNone/>
            </a:pPr>
            <a:r>
              <a:rPr lang="en-US" b="1" dirty="0" smtClean="0"/>
              <a:t> Previous Experiences</a:t>
            </a:r>
            <a:r>
              <a:rPr lang="en-US" dirty="0" smtClean="0"/>
              <a:t>. </a:t>
            </a:r>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688632"/>
          </a:xfrm>
        </p:spPr>
        <p:txBody>
          <a:bodyPr>
            <a:normAutofit/>
          </a:bodyPr>
          <a:lstStyle/>
          <a:p>
            <a:r>
              <a:rPr lang="en-US" sz="5400" b="1" i="1" dirty="0">
                <a:latin typeface="Baskerville Old Face" pitchFamily="18" charset="0"/>
              </a:rPr>
              <a:t>The </a:t>
            </a:r>
            <a:r>
              <a:rPr lang="en-US" sz="5400" b="1" i="1" dirty="0" smtClean="0">
                <a:latin typeface="Baskerville Old Face" pitchFamily="18" charset="0"/>
              </a:rPr>
              <a:t/>
            </a:r>
            <a:br>
              <a:rPr lang="en-US" sz="5400" b="1" i="1" dirty="0" smtClean="0">
                <a:latin typeface="Baskerville Old Face" pitchFamily="18" charset="0"/>
              </a:rPr>
            </a:br>
            <a:r>
              <a:rPr lang="en-US" sz="5400" b="1" i="1" dirty="0" err="1" smtClean="0">
                <a:latin typeface="Baskerville Old Face" pitchFamily="18" charset="0"/>
              </a:rPr>
              <a:t>MathGames</a:t>
            </a:r>
            <a:r>
              <a:rPr lang="en-US" sz="5400" b="1" i="1" dirty="0" smtClean="0">
                <a:latin typeface="Baskerville Old Face" pitchFamily="18" charset="0"/>
              </a:rPr>
              <a:t> </a:t>
            </a:r>
            <a:br>
              <a:rPr lang="en-US" sz="5400" b="1" i="1" dirty="0" smtClean="0">
                <a:latin typeface="Baskerville Old Face" pitchFamily="18" charset="0"/>
              </a:rPr>
            </a:br>
            <a:r>
              <a:rPr lang="en-US" sz="5400" b="1" i="1" dirty="0" smtClean="0">
                <a:latin typeface="Baskerville Old Face" pitchFamily="18" charset="0"/>
              </a:rPr>
              <a:t>Methodology</a:t>
            </a:r>
            <a:br>
              <a:rPr lang="en-US" sz="5400" b="1" i="1" dirty="0" smtClean="0">
                <a:latin typeface="Baskerville Old Face" pitchFamily="18" charset="0"/>
              </a:rPr>
            </a:br>
            <a:r>
              <a:rPr lang="en-US" sz="5400" b="1" i="1" dirty="0" smtClean="0">
                <a:latin typeface="Baskerville Old Face" pitchFamily="18" charset="0"/>
              </a:rPr>
              <a:t/>
            </a:r>
            <a:br>
              <a:rPr lang="en-US" sz="5400" b="1" i="1" dirty="0" smtClean="0">
                <a:latin typeface="Baskerville Old Face" pitchFamily="18" charset="0"/>
              </a:rPr>
            </a:br>
            <a:r>
              <a:rPr lang="en-US" sz="5400" b="1" i="1" dirty="0" smtClean="0">
                <a:latin typeface="Baskerville Old Face" pitchFamily="18" charset="0"/>
              </a:rPr>
              <a:t/>
            </a:r>
            <a:br>
              <a:rPr lang="en-US" sz="5400" b="1" i="1" dirty="0" smtClean="0">
                <a:latin typeface="Baskerville Old Face" pitchFamily="18" charset="0"/>
              </a:rPr>
            </a:br>
            <a:r>
              <a:rPr lang="en-US" sz="3100" b="1" i="1" dirty="0" smtClean="0">
                <a:latin typeface="Baskerville Old Face" pitchFamily="18" charset="0"/>
              </a:rPr>
              <a:t>Andreas </a:t>
            </a:r>
            <a:r>
              <a:rPr lang="en-US" sz="3100" b="1" i="1" dirty="0" err="1" smtClean="0">
                <a:latin typeface="Baskerville Old Face" pitchFamily="18" charset="0"/>
              </a:rPr>
              <a:t>Skotinos</a:t>
            </a:r>
            <a:r>
              <a:rPr lang="el-GR" sz="3100" dirty="0"/>
              <a:t/>
            </a:r>
            <a:br>
              <a:rPr lang="el-GR" sz="3100" dirty="0"/>
            </a:br>
            <a:endParaRPr lang="el-GR" sz="3100"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lstStyle/>
          <a:p>
            <a:r>
              <a:rPr lang="en-US" dirty="0" smtClean="0"/>
              <a:t>The next issue concerns with the need for the teacher and the learner to the resources that the project produced in order to </a:t>
            </a:r>
            <a:r>
              <a:rPr lang="en-US" dirty="0" err="1" smtClean="0"/>
              <a:t>realise</a:t>
            </a:r>
            <a:r>
              <a:rPr lang="en-US" dirty="0" smtClean="0"/>
              <a:t> the expectations of the project </a:t>
            </a:r>
            <a:endParaRPr lang="el-GR" dirty="0"/>
          </a:p>
        </p:txBody>
      </p:sp>
      <p:sp>
        <p:nvSpPr>
          <p:cNvPr id="4" name="Footer Placeholder 3"/>
          <p:cNvSpPr>
            <a:spLocks noGrp="1"/>
          </p:cNvSpPr>
          <p:nvPr>
            <p:ph type="ftr" sz="quarter" idx="11"/>
          </p:nvPr>
        </p:nvSpPr>
        <p:spPr/>
        <p:txBody>
          <a:bodyPr/>
          <a:lstStyle/>
          <a:p>
            <a:r>
              <a:rPr lang="en-CA" smtClean="0"/>
              <a:t>CyMC</a:t>
            </a:r>
            <a:endParaRPr lang="el-GR"/>
          </a:p>
        </p:txBody>
      </p:sp>
      <p:pic>
        <p:nvPicPr>
          <p:cNvPr id="1026" name="Picture 2" descr="C:\Users\User\AppData\Local\Microsoft\Windows\Temporary Internet Files\Content.IE5\OIMYE347\bradleys-book-outlet-books-only-logo[1].png"/>
          <p:cNvPicPr>
            <a:picLocks noChangeAspect="1" noChangeArrowheads="1"/>
          </p:cNvPicPr>
          <p:nvPr/>
        </p:nvPicPr>
        <p:blipFill>
          <a:blip r:embed="rId2" cstate="print"/>
          <a:srcRect/>
          <a:stretch>
            <a:fillRect/>
          </a:stretch>
        </p:blipFill>
        <p:spPr bwMode="auto">
          <a:xfrm>
            <a:off x="539552" y="4653136"/>
            <a:ext cx="2684550" cy="1772816"/>
          </a:xfrm>
          <a:prstGeom prst="rect">
            <a:avLst/>
          </a:prstGeom>
          <a:noFill/>
        </p:spPr>
      </p:pic>
      <p:pic>
        <p:nvPicPr>
          <p:cNvPr id="7" name="Picture 6"/>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p:blipFill>
        <p:spPr bwMode="auto">
          <a:xfrm>
            <a:off x="6444208" y="4653136"/>
            <a:ext cx="1885501" cy="1740297"/>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FF0000"/>
                </a:solidFill>
              </a:rPr>
              <a:t>Element 3: </a:t>
            </a:r>
            <a:r>
              <a:rPr lang="en-US" sz="3100" dirty="0" smtClean="0"/>
              <a:t>The indulging on the products of the project that can be used as tools for achieving the goals of the project.</a:t>
            </a:r>
            <a:endParaRPr lang="el-GR"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These are the means developed by the project that  can help in facing the issues that the project is addressing?</a:t>
            </a:r>
            <a:endParaRPr lang="el-GR" dirty="0" smtClean="0"/>
          </a:p>
          <a:p>
            <a:r>
              <a:rPr lang="en-US" dirty="0" smtClean="0"/>
              <a:t>The Compendium </a:t>
            </a:r>
            <a:endParaRPr lang="el-GR" dirty="0" smtClean="0"/>
          </a:p>
          <a:p>
            <a:r>
              <a:rPr lang="en-US" dirty="0" smtClean="0"/>
              <a:t>The Guidebook</a:t>
            </a:r>
            <a:endParaRPr lang="el-GR" dirty="0" smtClean="0"/>
          </a:p>
          <a:p>
            <a:r>
              <a:rPr lang="en-US" dirty="0" smtClean="0"/>
              <a:t>Material that can be used for construction or comprehension of the games </a:t>
            </a:r>
            <a:endParaRPr lang="el-GR" dirty="0" smtClean="0"/>
          </a:p>
          <a:p>
            <a:r>
              <a:rPr lang="en-US" dirty="0" smtClean="0"/>
              <a:t>A Training Course providing guiding principles to the trainers for using the ideas of the project.</a:t>
            </a:r>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rmAutofit fontScale="90000"/>
          </a:bodyPr>
          <a:lstStyle/>
          <a:p>
            <a:r>
              <a:rPr lang="en-US" dirty="0" smtClean="0"/>
              <a:t>All these can be a</a:t>
            </a:r>
            <a:br>
              <a:rPr lang="en-US" dirty="0" smtClean="0"/>
            </a:br>
            <a:r>
              <a:rPr lang="en-US" dirty="0" smtClean="0"/>
              <a:t>accessed,  using the webpage of the project:</a:t>
            </a:r>
            <a:br>
              <a:rPr lang="en-US" dirty="0" smtClean="0"/>
            </a:br>
            <a:r>
              <a:rPr lang="en-US" dirty="0" smtClean="0"/>
              <a:t/>
            </a:r>
            <a:br>
              <a:rPr lang="en-US" dirty="0" smtClean="0"/>
            </a:br>
            <a:r>
              <a:rPr lang="en-US" sz="6000" dirty="0" smtClean="0">
                <a:hlinkClick r:id="rId2"/>
              </a:rPr>
              <a:t>http://www.math-games.eu</a:t>
            </a:r>
            <a:r>
              <a:rPr lang="en-US" dirty="0" smtClean="0"/>
              <a:t/>
            </a:r>
            <a:br>
              <a:rPr lang="en-US" dirty="0" smtClean="0"/>
            </a:br>
            <a:r>
              <a:rPr lang="en-US" dirty="0" smtClean="0"/>
              <a:t/>
            </a:r>
            <a:br>
              <a:rPr lang="en-US" dirty="0" smtClean="0"/>
            </a:br>
            <a:r>
              <a:rPr lang="en-US" dirty="0" smtClean="0"/>
              <a:t/>
            </a:r>
            <a:br>
              <a:rPr lang="en-US" dirty="0" smtClean="0"/>
            </a:br>
            <a:endParaRPr lang="el-GR"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4536504"/>
          </a:xfrm>
        </p:spPr>
        <p:txBody>
          <a:bodyPr>
            <a:normAutofit/>
          </a:bodyPr>
          <a:lstStyle/>
          <a:p>
            <a:r>
              <a:rPr lang="en-GB" dirty="0" smtClean="0"/>
              <a:t>Okay we have resources but </a:t>
            </a:r>
            <a:br>
              <a:rPr lang="en-GB" dirty="0" smtClean="0"/>
            </a:br>
            <a:r>
              <a:rPr lang="en-GB" dirty="0" smtClean="0"/>
              <a:t>HOW DO WE DESIGN A LESSON  </a:t>
            </a:r>
            <a:br>
              <a:rPr lang="en-GB" dirty="0" smtClean="0"/>
            </a:br>
            <a:r>
              <a:rPr lang="en-GB" dirty="0" smtClean="0"/>
              <a:t>using a game,</a:t>
            </a:r>
            <a:endParaRPr lang="el-GR" dirty="0"/>
          </a:p>
        </p:txBody>
      </p:sp>
      <p:pic>
        <p:nvPicPr>
          <p:cNvPr id="2055" name="Picture 7" descr="C:\Users\User\AppData\Local\Microsoft\Windows\Temporary Internet Files\Content.IE5\CRUNMP0R\matematicas1[1].gif"/>
          <p:cNvPicPr>
            <a:picLocks noChangeAspect="1" noChangeArrowheads="1"/>
          </p:cNvPicPr>
          <p:nvPr/>
        </p:nvPicPr>
        <p:blipFill>
          <a:blip r:embed="rId2" cstate="print"/>
          <a:srcRect/>
          <a:stretch>
            <a:fillRect/>
          </a:stretch>
        </p:blipFill>
        <p:spPr bwMode="auto">
          <a:xfrm>
            <a:off x="539552" y="3933056"/>
            <a:ext cx="3048000" cy="2766060"/>
          </a:xfrm>
          <a:prstGeom prst="rect">
            <a:avLst/>
          </a:prstGeom>
          <a:noFill/>
        </p:spPr>
      </p:pic>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fontScale="90000"/>
          </a:bodyPr>
          <a:lstStyle/>
          <a:p>
            <a:pPr algn="l"/>
            <a:r>
              <a:rPr lang="en-US" sz="2800" dirty="0" smtClean="0">
                <a:solidFill>
                  <a:srgbClr val="FF0000"/>
                </a:solidFill>
              </a:rPr>
              <a:t>Element 4:  </a:t>
            </a:r>
            <a:r>
              <a:rPr lang="en-US" sz="2800" dirty="0" smtClean="0"/>
              <a:t>The process of designing approaches or lessons for exploiting the outputs of the project</a:t>
            </a:r>
            <a:endParaRPr lang="el-GR" sz="2800" dirty="0"/>
          </a:p>
        </p:txBody>
      </p:sp>
      <p:sp>
        <p:nvSpPr>
          <p:cNvPr id="3" name="Content Placeholder 2"/>
          <p:cNvSpPr>
            <a:spLocks noGrp="1"/>
          </p:cNvSpPr>
          <p:nvPr>
            <p:ph idx="1"/>
          </p:nvPr>
        </p:nvSpPr>
        <p:spPr>
          <a:xfrm>
            <a:off x="457200" y="980728"/>
            <a:ext cx="8435280" cy="5145435"/>
          </a:xfrm>
        </p:spPr>
        <p:txBody>
          <a:bodyPr>
            <a:normAutofit fontScale="77500" lnSpcReduction="20000"/>
          </a:bodyPr>
          <a:lstStyle/>
          <a:p>
            <a:pPr>
              <a:buNone/>
            </a:pPr>
            <a:r>
              <a:rPr lang="en-US" dirty="0" smtClean="0"/>
              <a:t>This process  covers: </a:t>
            </a:r>
          </a:p>
          <a:p>
            <a:r>
              <a:rPr lang="en-US" dirty="0" smtClean="0"/>
              <a:t>Deciding on the mathematical content to be covered or supported through the game</a:t>
            </a:r>
            <a:endParaRPr lang="el-GR" dirty="0" smtClean="0"/>
          </a:p>
          <a:p>
            <a:r>
              <a:rPr lang="en-US" dirty="0" smtClean="0"/>
              <a:t>Identifying suitable games</a:t>
            </a:r>
            <a:endParaRPr lang="el-GR" dirty="0" smtClean="0"/>
          </a:p>
          <a:p>
            <a:r>
              <a:rPr lang="en-US" dirty="0" smtClean="0"/>
              <a:t>Decision on the Approaches- identification of games that can help in this process</a:t>
            </a:r>
            <a:endParaRPr lang="el-GR" dirty="0" smtClean="0"/>
          </a:p>
          <a:p>
            <a:r>
              <a:rPr lang="en-US" dirty="0" smtClean="0"/>
              <a:t>Setting objectives</a:t>
            </a:r>
            <a:endParaRPr lang="el-GR" dirty="0" smtClean="0"/>
          </a:p>
          <a:p>
            <a:r>
              <a:rPr lang="en-US" dirty="0" smtClean="0"/>
              <a:t>Devising lessons and exploiting existing worksheets for the teacher and the student</a:t>
            </a:r>
            <a:endParaRPr lang="el-GR" dirty="0" smtClean="0"/>
          </a:p>
          <a:p>
            <a:r>
              <a:rPr lang="en-US" dirty="0" smtClean="0"/>
              <a:t>Devising lessons that exploit various advantages that the use of games offer in the learning process (</a:t>
            </a:r>
            <a:r>
              <a:rPr lang="en-US" dirty="0" err="1" smtClean="0"/>
              <a:t>eg</a:t>
            </a:r>
            <a:r>
              <a:rPr lang="en-US" dirty="0" smtClean="0"/>
              <a:t>. Are they supporting the general goals of mathematics)  </a:t>
            </a:r>
            <a:endParaRPr lang="el-GR" dirty="0" smtClean="0"/>
          </a:p>
          <a:p>
            <a:r>
              <a:rPr lang="en-US" dirty="0" smtClean="0"/>
              <a:t>Some of the games are difficult. Developing lessons with gradual difficulty</a:t>
            </a:r>
            <a:endParaRPr lang="el-GR" dirty="0" smtClean="0"/>
          </a:p>
          <a:p>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One of the important decisions in this process concerns the adoption  of the </a:t>
            </a:r>
            <a:r>
              <a:rPr lang="en-US" sz="2800" b="1" dirty="0" smtClean="0"/>
              <a:t>approach</a:t>
            </a:r>
            <a:r>
              <a:rPr lang="en-US" sz="2800" dirty="0" smtClean="0"/>
              <a:t> we feel will be the most fruitful in using a game </a:t>
            </a:r>
            <a:endParaRPr lang="el-GR" sz="2800" dirty="0"/>
          </a:p>
        </p:txBody>
      </p:sp>
      <p:sp>
        <p:nvSpPr>
          <p:cNvPr id="3" name="Content Placeholder 2"/>
          <p:cNvSpPr>
            <a:spLocks noGrp="1"/>
          </p:cNvSpPr>
          <p:nvPr>
            <p:ph idx="1"/>
          </p:nvPr>
        </p:nvSpPr>
        <p:spPr>
          <a:xfrm>
            <a:off x="457200" y="1600200"/>
            <a:ext cx="8507288" cy="5069160"/>
          </a:xfrm>
        </p:spPr>
        <p:txBody>
          <a:bodyPr>
            <a:normAutofit fontScale="70000" lnSpcReduction="20000"/>
          </a:bodyPr>
          <a:lstStyle/>
          <a:p>
            <a:r>
              <a:rPr lang="en-US" b="1" dirty="0" smtClean="0"/>
              <a:t>    </a:t>
            </a:r>
            <a:r>
              <a:rPr lang="en-US" sz="3400" b="1" dirty="0" smtClean="0"/>
              <a:t>An Introduction to a Mathematical Topic?</a:t>
            </a:r>
          </a:p>
          <a:p>
            <a:r>
              <a:rPr lang="en-US" sz="3400" b="1" dirty="0" smtClean="0"/>
              <a:t>    An opportunity  for Creating a Happy and Joyful Environment?</a:t>
            </a:r>
          </a:p>
          <a:p>
            <a:r>
              <a:rPr lang="en-US" sz="3400" b="1" dirty="0" smtClean="0"/>
              <a:t>    An Actual Educational Medium for Comprehension of Mathematical Concepts and Processes?</a:t>
            </a:r>
          </a:p>
          <a:p>
            <a:r>
              <a:rPr lang="en-US" sz="3400" b="1" dirty="0" smtClean="0"/>
              <a:t>   An opportunity for Consolidation of Otherwise Learned Concepts or Processes?</a:t>
            </a:r>
          </a:p>
          <a:p>
            <a:r>
              <a:rPr lang="en-US" sz="3400" b="1" dirty="0" smtClean="0"/>
              <a:t>  An opportunity  for Relating Mathematics to Real Life Situations?</a:t>
            </a:r>
          </a:p>
          <a:p>
            <a:r>
              <a:rPr lang="en-US" sz="3400" b="1" dirty="0" smtClean="0"/>
              <a:t>  An opportunity  for Developing Problem Solving and Critical Thinking Skills?</a:t>
            </a:r>
          </a:p>
          <a:p>
            <a:r>
              <a:rPr lang="en-US" sz="3400" b="1" dirty="0" smtClean="0"/>
              <a:t>  An opportunity for Boosting Creativity, Productivity and Innovation?</a:t>
            </a:r>
          </a:p>
          <a:p>
            <a:r>
              <a:rPr lang="en-US" sz="3400" b="1" dirty="0" smtClean="0"/>
              <a:t>  An opportunity for Fixing Relationships’ Difficulties among the Learners?</a:t>
            </a:r>
            <a:endParaRPr lang="el-GR" sz="3400"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r>
              <a:rPr lang="en-US" b="1" dirty="0" smtClean="0"/>
              <a:t>Last but not least</a:t>
            </a:r>
            <a:r>
              <a:rPr lang="en-US" dirty="0" smtClean="0"/>
              <a:t/>
            </a:r>
            <a:br>
              <a:rPr lang="en-US" dirty="0" smtClean="0"/>
            </a:br>
            <a:r>
              <a:rPr lang="en-US" dirty="0" smtClean="0"/>
              <a:t/>
            </a:r>
            <a:br>
              <a:rPr lang="en-US" dirty="0" smtClean="0"/>
            </a:br>
            <a:r>
              <a:rPr lang="en-US" dirty="0" smtClean="0"/>
              <a:t>How do we keep track  of management and assessment issues in the learning process?</a:t>
            </a:r>
            <a:br>
              <a:rPr lang="en-US" dirty="0" smtClean="0"/>
            </a:br>
            <a:endParaRPr lang="el-GR" dirty="0"/>
          </a:p>
        </p:txBody>
      </p:sp>
      <p:pic>
        <p:nvPicPr>
          <p:cNvPr id="1026" name="Picture 2" descr="C:\Users\User\AppData\Local\Microsoft\Windows\Temporary Internet Files\Content.IE5\CRUNMP0R\handouts[1].jpg"/>
          <p:cNvPicPr>
            <a:picLocks noChangeAspect="1" noChangeArrowheads="1"/>
          </p:cNvPicPr>
          <p:nvPr/>
        </p:nvPicPr>
        <p:blipFill>
          <a:blip r:embed="rId2" cstate="print"/>
          <a:srcRect/>
          <a:stretch>
            <a:fillRect/>
          </a:stretch>
        </p:blipFill>
        <p:spPr bwMode="auto">
          <a:xfrm>
            <a:off x="395536" y="404664"/>
            <a:ext cx="1890514" cy="1835716"/>
          </a:xfrm>
          <a:prstGeom prst="rect">
            <a:avLst/>
          </a:prstGeom>
          <a:noFill/>
        </p:spPr>
      </p:pic>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pPr algn="l"/>
            <a:r>
              <a:rPr lang="en-US" sz="4000" dirty="0" smtClean="0">
                <a:solidFill>
                  <a:srgbClr val="FF0000"/>
                </a:solidFill>
              </a:rPr>
              <a:t>Element 5: </a:t>
            </a:r>
            <a:r>
              <a:rPr lang="en-US" sz="4000" dirty="0" smtClean="0"/>
              <a:t>The consideration of   Managing and evaluating the learning activities</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Classroom management </a:t>
            </a:r>
            <a:endParaRPr lang="el-GR" dirty="0" smtClean="0"/>
          </a:p>
          <a:p>
            <a:r>
              <a:rPr lang="en-US" dirty="0" smtClean="0"/>
              <a:t>Support and Guide to the learner for designing and constructing  or finding games </a:t>
            </a:r>
            <a:endParaRPr lang="el-GR" dirty="0" smtClean="0"/>
          </a:p>
          <a:p>
            <a:r>
              <a:rPr lang="en-US" dirty="0" smtClean="0"/>
              <a:t>Reflection by the learner and the teacher on the extent of effectiveness  of the methodology  for learning  mathematics</a:t>
            </a:r>
            <a:endParaRPr lang="el-GR" dirty="0" smtClean="0"/>
          </a:p>
          <a:p>
            <a:r>
              <a:rPr lang="en-US" dirty="0" smtClean="0"/>
              <a:t>Reflection by the learner and the teacher on the extent of effectiveness  of using a particular game   for learning  mathematics</a:t>
            </a:r>
            <a:endParaRPr lang="el-GR" dirty="0" smtClean="0"/>
          </a:p>
          <a:p>
            <a:r>
              <a:rPr lang="en-US" dirty="0" smtClean="0"/>
              <a:t>Review, simplify, adapt  or extent the game according to what  we observe in using  it</a:t>
            </a:r>
            <a:endParaRPr lang="el-GR" dirty="0" smtClean="0"/>
          </a:p>
          <a:p>
            <a:endParaRPr lang="el-GR" dirty="0"/>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184" t="27320" r="47913" b="14721"/>
          <a:stretch>
            <a:fillRect/>
          </a:stretch>
        </p:blipFill>
        <p:spPr bwMode="auto">
          <a:xfrm>
            <a:off x="1403648" y="1532789"/>
            <a:ext cx="6516724" cy="4344483"/>
          </a:xfrm>
          <a:prstGeom prst="rect">
            <a:avLst/>
          </a:prstGeom>
          <a:noFill/>
          <a:ln w="9525">
            <a:noFill/>
            <a:miter lim="800000"/>
            <a:headEnd/>
            <a:tailEnd/>
          </a:ln>
        </p:spPr>
      </p:pic>
      <p:sp>
        <p:nvSpPr>
          <p:cNvPr id="1027" name="Rectangle 3"/>
          <p:cNvSpPr>
            <a:spLocks noChangeArrowheads="1"/>
          </p:cNvSpPr>
          <p:nvPr/>
        </p:nvSpPr>
        <p:spPr bwMode="auto">
          <a:xfrm>
            <a:off x="2843808" y="188640"/>
            <a:ext cx="34563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221288" algn="l"/>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Thank you </a:t>
            </a:r>
            <a:endParaRPr kumimoji="0" lang="el-G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221288" algn="l"/>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Have a nice time</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4320480"/>
          </a:xfrm>
        </p:spPr>
        <p:txBody>
          <a:bodyPr/>
          <a:lstStyle/>
          <a:p>
            <a:r>
              <a:rPr lang="en-US" dirty="0">
                <a:latin typeface="Bodoni MT" pitchFamily="18" charset="0"/>
              </a:rPr>
              <a:t>What is </a:t>
            </a:r>
            <a:r>
              <a:rPr lang="en-US" dirty="0" err="1">
                <a:latin typeface="Bodoni MT" pitchFamily="18" charset="0"/>
              </a:rPr>
              <a:t>MathGames</a:t>
            </a:r>
            <a:r>
              <a:rPr lang="en-US" dirty="0">
                <a:latin typeface="Bodoni MT" pitchFamily="18" charset="0"/>
              </a:rPr>
              <a:t> and </a:t>
            </a:r>
            <a:r>
              <a:rPr lang="en-US" dirty="0" smtClean="0">
                <a:latin typeface="Bodoni MT" pitchFamily="18" charset="0"/>
              </a:rPr>
              <a:t/>
            </a:r>
            <a:br>
              <a:rPr lang="en-US" dirty="0" smtClean="0">
                <a:latin typeface="Bodoni MT" pitchFamily="18" charset="0"/>
              </a:rPr>
            </a:br>
            <a:r>
              <a:rPr lang="en-US" dirty="0" smtClean="0">
                <a:latin typeface="Bodoni MT" pitchFamily="18" charset="0"/>
              </a:rPr>
              <a:t>how </a:t>
            </a:r>
            <a:r>
              <a:rPr lang="en-US" dirty="0">
                <a:latin typeface="Bodoni MT" pitchFamily="18" charset="0"/>
              </a:rPr>
              <a:t>can this project </a:t>
            </a:r>
            <a:r>
              <a:rPr lang="en-US" dirty="0" smtClean="0">
                <a:latin typeface="Bodoni MT" pitchFamily="18" charset="0"/>
              </a:rPr>
              <a:t/>
            </a:r>
            <a:br>
              <a:rPr lang="en-US" dirty="0" smtClean="0">
                <a:latin typeface="Bodoni MT" pitchFamily="18" charset="0"/>
              </a:rPr>
            </a:br>
            <a:r>
              <a:rPr lang="en-US" dirty="0" smtClean="0">
                <a:latin typeface="Bodoni MT" pitchFamily="18" charset="0"/>
              </a:rPr>
              <a:t>provide </a:t>
            </a:r>
            <a:r>
              <a:rPr lang="en-US" dirty="0">
                <a:latin typeface="Bodoni MT" pitchFamily="18" charset="0"/>
              </a:rPr>
              <a:t>support in the learning process?</a:t>
            </a:r>
            <a:r>
              <a:rPr lang="el-GR" dirty="0"/>
              <a:t/>
            </a:r>
            <a:br>
              <a:rPr lang="el-GR" dirty="0"/>
            </a:br>
            <a:r>
              <a:rPr lang="en-US" dirty="0"/>
              <a:t> </a:t>
            </a:r>
            <a:r>
              <a:rPr lang="el-GR" dirty="0"/>
              <a:t/>
            </a:r>
            <a:br>
              <a:rPr lang="el-GR" dirty="0"/>
            </a:br>
            <a:endParaRPr lang="el-GR" dirty="0"/>
          </a:p>
        </p:txBody>
      </p:sp>
      <p:pic>
        <p:nvPicPr>
          <p:cNvPr id="5122" name="Picture 2" descr="C:\Users\User\AppData\Local\Microsoft\Windows\Temporary Internet Files\Content.IE5\8PYIQV95\owl-300x276[1].jpg"/>
          <p:cNvPicPr>
            <a:picLocks noChangeAspect="1" noChangeArrowheads="1"/>
          </p:cNvPicPr>
          <p:nvPr/>
        </p:nvPicPr>
        <p:blipFill>
          <a:blip r:embed="rId2" cstate="print"/>
          <a:srcRect/>
          <a:stretch>
            <a:fillRect/>
          </a:stretch>
        </p:blipFill>
        <p:spPr bwMode="auto">
          <a:xfrm>
            <a:off x="683568" y="3645024"/>
            <a:ext cx="2286000" cy="2103120"/>
          </a:xfrm>
          <a:prstGeom prst="rect">
            <a:avLst/>
          </a:prstGeom>
          <a:noFill/>
        </p:spPr>
      </p:pic>
      <p:pic>
        <p:nvPicPr>
          <p:cNvPr id="5123" name="Picture 3" descr="C:\Users\User\AppData\Local\Microsoft\Windows\Temporary Internet Files\Content.IE5\CRUNMP0R\OdKUq[1].png"/>
          <p:cNvPicPr>
            <a:picLocks noChangeAspect="1" noChangeArrowheads="1"/>
          </p:cNvPicPr>
          <p:nvPr/>
        </p:nvPicPr>
        <p:blipFill>
          <a:blip r:embed="rId3" cstate="print"/>
          <a:srcRect/>
          <a:stretch>
            <a:fillRect/>
          </a:stretch>
        </p:blipFill>
        <p:spPr bwMode="auto">
          <a:xfrm>
            <a:off x="5868144" y="3645024"/>
            <a:ext cx="2670548" cy="2750664"/>
          </a:xfrm>
          <a:prstGeom prst="rect">
            <a:avLst/>
          </a:prstGeom>
          <a:noFill/>
        </p:spPr>
      </p:pic>
      <p:sp>
        <p:nvSpPr>
          <p:cNvPr id="6" name="Footer Placeholder 5"/>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lstStyle/>
          <a:p>
            <a:r>
              <a:rPr lang="en-US" dirty="0"/>
              <a:t>To what extent do puzzles and </a:t>
            </a:r>
            <a:r>
              <a:rPr lang="en-US" dirty="0" smtClean="0"/>
              <a:t>games influence </a:t>
            </a:r>
            <a:br>
              <a:rPr lang="en-US" dirty="0" smtClean="0"/>
            </a:br>
            <a:r>
              <a:rPr lang="en-US" dirty="0" smtClean="0"/>
              <a:t>human </a:t>
            </a:r>
            <a:r>
              <a:rPr lang="en-US" dirty="0"/>
              <a:t>development, </a:t>
            </a:r>
            <a:r>
              <a:rPr lang="en-US" dirty="0" smtClean="0"/>
              <a:t/>
            </a:r>
            <a:br>
              <a:rPr lang="en-US" dirty="0" smtClean="0"/>
            </a:br>
            <a:r>
              <a:rPr lang="en-US" dirty="0" smtClean="0"/>
              <a:t>in </a:t>
            </a:r>
            <a:r>
              <a:rPr lang="en-US" dirty="0"/>
              <a:t>general, and </a:t>
            </a:r>
            <a:r>
              <a:rPr lang="en-US" dirty="0" smtClean="0"/>
              <a:t/>
            </a:r>
            <a:br>
              <a:rPr lang="en-US" dirty="0" smtClean="0"/>
            </a:br>
            <a:r>
              <a:rPr lang="en-US" dirty="0" smtClean="0"/>
              <a:t>mathematics </a:t>
            </a:r>
            <a:r>
              <a:rPr lang="en-US" dirty="0"/>
              <a:t>learning, in particular?</a:t>
            </a:r>
            <a:endParaRPr lang="el-GR"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739" t="11754" r="47519" b="10850"/>
          <a:stretch>
            <a:fillRect/>
          </a:stretch>
        </p:blipFill>
        <p:spPr bwMode="auto">
          <a:xfrm>
            <a:off x="2051720" y="404664"/>
            <a:ext cx="5472608" cy="4733619"/>
          </a:xfrm>
          <a:prstGeom prst="rect">
            <a:avLst/>
          </a:prstGeom>
          <a:noFill/>
          <a:ln w="9525">
            <a:noFill/>
            <a:miter lim="800000"/>
            <a:headEnd/>
            <a:tailEnd/>
          </a:ln>
        </p:spPr>
      </p:pic>
      <p:sp>
        <p:nvSpPr>
          <p:cNvPr id="1025" name="Rectangle 1"/>
          <p:cNvSpPr>
            <a:spLocks noChangeArrowheads="1"/>
          </p:cNvSpPr>
          <p:nvPr/>
        </p:nvSpPr>
        <p:spPr bwMode="auto">
          <a:xfrm>
            <a:off x="2483768" y="5373216"/>
            <a:ext cx="49320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221288" algn="l"/>
              </a:tabLst>
            </a:pPr>
            <a:r>
              <a:rPr kumimoji="0" lang="el-GR" sz="3600" b="0" i="1" u="none" strike="noStrike" cap="none" normalizeH="0" baseline="0" dirty="0" smtClean="0">
                <a:ln>
                  <a:noFill/>
                </a:ln>
                <a:solidFill>
                  <a:schemeClr val="tx1"/>
                </a:solidFill>
                <a:effectLst/>
                <a:latin typeface="GREEK"/>
                <a:ea typeface="Calibri" pitchFamily="34" charset="0"/>
                <a:cs typeface="Times New Roman" pitchFamily="18" charset="0"/>
              </a:rPr>
              <a:t>ΜΗ ΜΟΥ ΤΟΥΣ ΚΥΚΛΟΥΣ ΤΑΡΑΤΤΕ </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en-US" dirty="0" smtClean="0"/>
              <a:t>The Archimedes’ </a:t>
            </a:r>
            <a:r>
              <a:rPr lang="en-US" dirty="0"/>
              <a:t/>
            </a:r>
            <a:br>
              <a:rPr lang="en-US" dirty="0"/>
            </a:br>
            <a:r>
              <a:rPr lang="en-US" dirty="0" smtClean="0"/>
              <a:t>OSTOMACHION</a:t>
            </a:r>
            <a:br>
              <a:rPr lang="en-US" dirty="0" smtClean="0"/>
            </a:br>
            <a:r>
              <a:rPr lang="en-US" dirty="0" smtClean="0"/>
              <a:t>puzzle-game </a:t>
            </a:r>
            <a:endParaRPr lang="el-GR"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g_Q4E8r8HYY/UN8ZWBpUJ8I/AAAAAAAAArY/3LumhWxFAZM/s320/600px-Stomachion+4.JPG">
            <a:hlinkClick r:id="rId2"/>
          </p:cNvPr>
          <p:cNvPicPr/>
          <p:nvPr/>
        </p:nvPicPr>
        <p:blipFill>
          <a:blip r:embed="rId3" cstate="print"/>
          <a:srcRect/>
          <a:stretch>
            <a:fillRect/>
          </a:stretch>
        </p:blipFill>
        <p:spPr bwMode="auto">
          <a:xfrm>
            <a:off x="2771800" y="2276872"/>
            <a:ext cx="4104456" cy="4248472"/>
          </a:xfrm>
          <a:prstGeom prst="rect">
            <a:avLst/>
          </a:prstGeom>
          <a:noFill/>
          <a:ln w="9525">
            <a:noFill/>
            <a:miter lim="800000"/>
            <a:headEnd/>
            <a:tailEnd/>
          </a:ln>
        </p:spPr>
      </p:pic>
      <p:sp>
        <p:nvSpPr>
          <p:cNvPr id="1025" name="Rectangle 1"/>
          <p:cNvSpPr>
            <a:spLocks noChangeArrowheads="1"/>
          </p:cNvSpPr>
          <p:nvPr/>
        </p:nvSpPr>
        <p:spPr bwMode="auto">
          <a:xfrm>
            <a:off x="251520" y="121287"/>
            <a:ext cx="8568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Given  a square which has been divided in 14 other figures as can be seen in the following figure, it is  required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 construct other  squares by rearranging all the given pieces-figures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 find the number of  all such squares that can be constructed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5006" t="9042" r="25664" b="5244"/>
          <a:stretch>
            <a:fillRect/>
          </a:stretch>
        </p:blipFill>
        <p:spPr bwMode="auto">
          <a:xfrm>
            <a:off x="2123729" y="1555886"/>
            <a:ext cx="5184576" cy="4825442"/>
          </a:xfrm>
          <a:prstGeom prst="rect">
            <a:avLst/>
          </a:prstGeom>
          <a:noFill/>
          <a:ln w="9525">
            <a:noFill/>
            <a:miter lim="800000"/>
            <a:headEnd/>
            <a:tailEnd/>
          </a:ln>
        </p:spPr>
      </p:pic>
      <p:sp>
        <p:nvSpPr>
          <p:cNvPr id="21505" name="Rectangle 1"/>
          <p:cNvSpPr>
            <a:spLocks noChangeArrowheads="1"/>
          </p:cNvSpPr>
          <p:nvPr/>
        </p:nvSpPr>
        <p:spPr bwMode="auto">
          <a:xfrm>
            <a:off x="827584" y="29257"/>
            <a:ext cx="756084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21288" algn="l"/>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pieces into which the square is divided follow the  geometrical  constructions suggested by the following  figure: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8498"/>
          </a:xfrm>
        </p:spPr>
        <p:txBody>
          <a:bodyPr>
            <a:normAutofit fontScale="90000"/>
          </a:bodyPr>
          <a:lstStyle/>
          <a:p>
            <a:r>
              <a:rPr lang="en-US" b="1" dirty="0" smtClean="0"/>
              <a:t>In 2003, mathematicians, using combinatorial approaches and digital means,  determined that the number of such squares  is 17,152.</a:t>
            </a:r>
            <a:br>
              <a:rPr lang="en-US" b="1" dirty="0" smtClean="0"/>
            </a:br>
            <a:r>
              <a:rPr lang="en-US" b="1" dirty="0"/>
              <a:t/>
            </a:r>
            <a:br>
              <a:rPr lang="en-US" b="1" dirty="0"/>
            </a:br>
            <a:r>
              <a:rPr lang="en-US" b="1" dirty="0" smtClean="0"/>
              <a:t>So it took more than 2000 years to find a solution</a:t>
            </a:r>
            <a:endParaRPr lang="en-US" dirty="0"/>
          </a:p>
        </p:txBody>
      </p:sp>
      <p:sp>
        <p:nvSpPr>
          <p:cNvPr id="4" name="Footer Placeholder 3"/>
          <p:cNvSpPr>
            <a:spLocks noGrp="1"/>
          </p:cNvSpPr>
          <p:nvPr>
            <p:ph type="ftr" sz="quarter" idx="11"/>
          </p:nvPr>
        </p:nvSpPr>
        <p:spPr/>
        <p:txBody>
          <a:bodyPr/>
          <a:lstStyle/>
          <a:p>
            <a:r>
              <a:rPr lang="en-CA" smtClean="0"/>
              <a:t>CyMC</a:t>
            </a: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1074</Words>
  <Application>Microsoft Office PowerPoint</Application>
  <PresentationFormat>On-screen Show (4:3)</PresentationFormat>
  <Paragraphs>123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The  MathGames  Methodology   Andreas Skotinos </vt:lpstr>
      <vt:lpstr>What is MathGames and  how can this project  provide support in the learning process?   </vt:lpstr>
      <vt:lpstr>To what extent do puzzles and games influence  human development,  in general, and  mathematics learning, in particular?</vt:lpstr>
      <vt:lpstr>Slide 5</vt:lpstr>
      <vt:lpstr>The Archimedes’  OSTOMACHION puzzle-game </vt:lpstr>
      <vt:lpstr>Slide 7</vt:lpstr>
      <vt:lpstr>Slide 8</vt:lpstr>
      <vt:lpstr>In 2003, mathematicians, using combinatorial approaches and digital means,  determined that the number of such squares  is 17,152.  So it took more than 2000 years to find a solution</vt:lpstr>
      <vt:lpstr>The MathGames  Methodology</vt:lpstr>
      <vt:lpstr> In describing the MathGames Methodology  the following elements are proposed as a guiding framework</vt:lpstr>
      <vt:lpstr>   What are the elements/  concepts that lie behind the Project and how do these form the context for a leaning methodology ?</vt:lpstr>
      <vt:lpstr>Element 1 :The context of the project</vt:lpstr>
      <vt:lpstr>The significance of this context  stems out of the central role that both mathematics, as well as games play in our life, not only now, with the extensive progress in science and technology but all the way from ancient time to today.  Just to stress this I would like to just to mention what Aeschylus, quotes in the “Prometheus Bound”. He points out  that besides the fire, which Prometheus gave to people, “And yes, I invented for them numbers, too, the most important science”. As for the games the starting point of this presentation is very indicative</vt:lpstr>
      <vt:lpstr>  The next issue refers to the factors that set the educational  forum of principals that guide the use of the games in the learning process. </vt:lpstr>
      <vt:lpstr>Element 2: The determinants that provide the educational forum for exploiting games in the process of learning mathematics</vt:lpstr>
      <vt:lpstr> The main goals of mathematics education, are to prepare students to:</vt:lpstr>
      <vt:lpstr>Expected Benefits from games in the process of learning mathematics</vt:lpstr>
      <vt:lpstr>Cognitive and affective Factors that are influencing the process of learning mathematics</vt:lpstr>
      <vt:lpstr>The next issue concerns with the need for the teacher and the learner to the resources that the project produced in order to realise the expectations of the project </vt:lpstr>
      <vt:lpstr>Element 3: The indulging on the products of the project that can be used as tools for achieving the goals of the project.</vt:lpstr>
      <vt:lpstr>All these can be a accessed,  using the webpage of the project:  http://www.math-games.eu   </vt:lpstr>
      <vt:lpstr>Okay we have resources but  HOW DO WE DESIGN A LESSON   using a game,</vt:lpstr>
      <vt:lpstr>Element 4:  The process of designing approaches or lessons for exploiting the outputs of the project</vt:lpstr>
      <vt:lpstr>One of the important decisions in this process concerns the adoption  of the approach we feel will be the most fruitful in using a game </vt:lpstr>
      <vt:lpstr>Last but not least  How do we keep track  of management and assessment issues in the learning process? </vt:lpstr>
      <vt:lpstr>Element 5: The consideration of   Managing and evaluating the learning activities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Andreas Skotinos</dc:creator>
  <cp:lastModifiedBy>Andreas Skotinos</cp:lastModifiedBy>
  <cp:revision>41</cp:revision>
  <dcterms:created xsi:type="dcterms:W3CDTF">2018-03-28T08:27:05Z</dcterms:created>
  <dcterms:modified xsi:type="dcterms:W3CDTF">2018-03-29T17:28:46Z</dcterms:modified>
</cp:coreProperties>
</file>